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4630400" cy="8229600"/>
  <p:notesSz cx="8229600" cy="14630400"/>
  <p:embeddedFontLst>
    <p:embeddedFont>
      <p:font typeface="Roboto" panose="02000000000000000000" pitchFamily="2" charset="0"/>
      <p:regular r:id="rId17"/>
    </p:embeddedFont>
    <p:embeddedFont>
      <p:font typeface="Roboto Slab" pitchFamily="2"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801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64011"/>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Database Design for Retail Shrinkage Control</a:t>
            </a:r>
            <a:endParaRPr lang="en-US" sz="4450" dirty="0"/>
          </a:p>
        </p:txBody>
      </p:sp>
      <p:sp>
        <p:nvSpPr>
          <p:cNvPr id="4" name="Text 1"/>
          <p:cNvSpPr/>
          <p:nvPr/>
        </p:nvSpPr>
        <p:spPr>
          <a:xfrm>
            <a:off x="6280190" y="4321731"/>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A case study on optimizing database systems to reduce inventory losses at Khush-Mart retail chain.</a:t>
            </a:r>
            <a:endParaRPr lang="en-US" sz="1750" dirty="0"/>
          </a:p>
        </p:txBody>
      </p:sp>
      <p:sp>
        <p:nvSpPr>
          <p:cNvPr id="5" name="Text 2"/>
          <p:cNvSpPr/>
          <p:nvPr/>
        </p:nvSpPr>
        <p:spPr>
          <a:xfrm>
            <a:off x="6280190" y="5302687"/>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By Avi Malik, Ankush Handa, and Meet Chirag</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16148" y="493444"/>
            <a:ext cx="6183154" cy="550188"/>
          </a:xfrm>
          <a:prstGeom prst="rect">
            <a:avLst/>
          </a:prstGeom>
          <a:noFill/>
          <a:ln/>
        </p:spPr>
        <p:txBody>
          <a:bodyPr wrap="none" lIns="0" tIns="0" rIns="0" bIns="0" rtlCol="0" anchor="t"/>
          <a:lstStyle/>
          <a:p>
            <a:pPr marL="0" indent="0" algn="l">
              <a:lnSpc>
                <a:spcPts val="4300"/>
              </a:lnSpc>
              <a:buNone/>
            </a:pPr>
            <a:r>
              <a:rPr lang="en-US" sz="3450" dirty="0">
                <a:solidFill>
                  <a:srgbClr val="3257B8"/>
                </a:solidFill>
                <a:latin typeface="Roboto Slab" pitchFamily="34" charset="0"/>
                <a:ea typeface="Roboto Slab" pitchFamily="34" charset="-122"/>
                <a:cs typeface="Roboto Slab" pitchFamily="34" charset="-120"/>
              </a:rPr>
              <a:t>Additional Tables Data View 1</a:t>
            </a:r>
            <a:endParaRPr lang="en-US" sz="3450" dirty="0"/>
          </a:p>
        </p:txBody>
      </p:sp>
      <p:pic>
        <p:nvPicPr>
          <p:cNvPr id="3" name="Image 0" descr="preencoded.png"/>
          <p:cNvPicPr>
            <a:picLocks noChangeAspect="1"/>
          </p:cNvPicPr>
          <p:nvPr/>
        </p:nvPicPr>
        <p:blipFill>
          <a:blip r:embed="rId3"/>
          <a:stretch>
            <a:fillRect/>
          </a:stretch>
        </p:blipFill>
        <p:spPr>
          <a:xfrm>
            <a:off x="616147" y="1175563"/>
            <a:ext cx="11828613" cy="6868492"/>
          </a:xfrm>
          <a:prstGeom prst="rect">
            <a:avLst/>
          </a:prstGeom>
        </p:spPr>
      </p:pic>
      <p:sp>
        <p:nvSpPr>
          <p:cNvPr id="4" name="Text 1"/>
          <p:cNvSpPr/>
          <p:nvPr/>
        </p:nvSpPr>
        <p:spPr>
          <a:xfrm>
            <a:off x="616148" y="7463314"/>
            <a:ext cx="13398103" cy="281702"/>
          </a:xfrm>
          <a:prstGeom prst="rect">
            <a:avLst/>
          </a:prstGeom>
          <a:noFill/>
          <a:ln/>
        </p:spPr>
        <p:txBody>
          <a:bodyPr wrap="none" lIns="0" tIns="0" rIns="0" bIns="0" rtlCol="0" anchor="t"/>
          <a:lstStyle/>
          <a:p>
            <a:pPr marL="0" indent="0" algn="l">
              <a:lnSpc>
                <a:spcPts val="2200"/>
              </a:lnSpc>
              <a:buNone/>
            </a:pPr>
            <a:endParaRPr lang="en-US" sz="13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48824" y="542611"/>
            <a:ext cx="8046006" cy="708779"/>
          </a:xfrm>
          <a:prstGeom prst="rect">
            <a:avLst/>
          </a:prstGeom>
          <a:noFill/>
          <a:ln/>
        </p:spPr>
        <p:txBody>
          <a:bodyPr wrap="none" lIns="0" tIns="0" rIns="0" bIns="0" rtlCol="0" anchor="t"/>
          <a:lstStyle/>
          <a:p>
            <a:pPr marL="0" indent="0" algn="l">
              <a:lnSpc>
                <a:spcPts val="5550"/>
              </a:lnSpc>
              <a:buNone/>
            </a:pPr>
            <a:r>
              <a:rPr lang="en-US" sz="4000" dirty="0">
                <a:solidFill>
                  <a:srgbClr val="3257B8"/>
                </a:solidFill>
                <a:latin typeface="Roboto Slab" pitchFamily="34" charset="0"/>
                <a:ea typeface="Roboto Slab" pitchFamily="34" charset="-122"/>
                <a:cs typeface="Roboto Slab" pitchFamily="34" charset="-120"/>
              </a:rPr>
              <a:t>Additional Tables Data View 2</a:t>
            </a:r>
            <a:endParaRPr lang="en-US" sz="4000" dirty="0"/>
          </a:p>
        </p:txBody>
      </p:sp>
      <p:pic>
        <p:nvPicPr>
          <p:cNvPr id="3" name="Image 0" descr="preencoded.png"/>
          <p:cNvPicPr>
            <a:picLocks noChangeAspect="1"/>
          </p:cNvPicPr>
          <p:nvPr/>
        </p:nvPicPr>
        <p:blipFill>
          <a:blip r:embed="rId3"/>
          <a:stretch>
            <a:fillRect/>
          </a:stretch>
        </p:blipFill>
        <p:spPr>
          <a:xfrm>
            <a:off x="91265" y="1933386"/>
            <a:ext cx="14394170" cy="2793793"/>
          </a:xfrm>
          <a:prstGeom prst="rect">
            <a:avLst/>
          </a:prstGeom>
        </p:spPr>
      </p:pic>
      <p:sp>
        <p:nvSpPr>
          <p:cNvPr id="4" name="Text 1"/>
          <p:cNvSpPr/>
          <p:nvPr/>
        </p:nvSpPr>
        <p:spPr>
          <a:xfrm>
            <a:off x="1306745" y="5544978"/>
            <a:ext cx="11584901" cy="1257266"/>
          </a:xfrm>
          <a:prstGeom prst="rect">
            <a:avLst/>
          </a:prstGeom>
          <a:noFill/>
          <a:ln/>
        </p:spPr>
        <p:txBody>
          <a:bodyPr wrap="none" lIns="0" tIns="0" rIns="0" bIns="0" rtlCol="0" anchor="t"/>
          <a:lstStyle/>
          <a:p>
            <a:pPr marL="0" indent="0" algn="ctr">
              <a:lnSpc>
                <a:spcPct val="200000"/>
              </a:lnSpc>
              <a:buNone/>
            </a:pPr>
            <a:r>
              <a:rPr lang="en-US" sz="2800" dirty="0">
                <a:solidFill>
                  <a:srgbClr val="15213F"/>
                </a:solidFill>
                <a:latin typeface="Roboto" pitchFamily="34" charset="0"/>
                <a:ea typeface="Roboto" pitchFamily="34" charset="-122"/>
                <a:cs typeface="Roboto" pitchFamily="34" charset="-120"/>
              </a:rPr>
              <a:t>Additional entities support Khush-Mart’s mission to </a:t>
            </a:r>
          </a:p>
          <a:p>
            <a:pPr marL="0" indent="0" algn="ctr">
              <a:lnSpc>
                <a:spcPct val="200000"/>
              </a:lnSpc>
              <a:buNone/>
            </a:pPr>
            <a:r>
              <a:rPr lang="en-US" sz="2800" dirty="0">
                <a:solidFill>
                  <a:srgbClr val="15213F"/>
                </a:solidFill>
                <a:latin typeface="Roboto" pitchFamily="34" charset="0"/>
                <a:ea typeface="Roboto" pitchFamily="34" charset="-122"/>
                <a:cs typeface="Roboto" pitchFamily="34" charset="-120"/>
              </a:rPr>
              <a:t>monitor, analyze, and control retail shrinkage, to under 1.5% of Sales Volume.</a:t>
            </a:r>
            <a:endParaRPr lang="en-US"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26031" y="491847"/>
            <a:ext cx="4541996" cy="558998"/>
          </a:xfrm>
          <a:prstGeom prst="rect">
            <a:avLst/>
          </a:prstGeom>
          <a:noFill/>
          <a:ln/>
        </p:spPr>
        <p:txBody>
          <a:bodyPr wrap="none" lIns="0" tIns="0" rIns="0" bIns="0" rtlCol="0" anchor="t"/>
          <a:lstStyle/>
          <a:p>
            <a:pPr marL="0" indent="0" algn="l">
              <a:lnSpc>
                <a:spcPts val="4400"/>
              </a:lnSpc>
              <a:buNone/>
            </a:pPr>
            <a:r>
              <a:rPr lang="en-US" sz="3500" dirty="0">
                <a:solidFill>
                  <a:srgbClr val="3257B8"/>
                </a:solidFill>
                <a:latin typeface="Roboto Slab" pitchFamily="34" charset="0"/>
                <a:ea typeface="Roboto Slab" pitchFamily="34" charset="-122"/>
                <a:cs typeface="Roboto Slab" pitchFamily="34" charset="-120"/>
              </a:rPr>
              <a:t>Implementation Code</a:t>
            </a:r>
            <a:endParaRPr lang="en-US" sz="3500" dirty="0"/>
          </a:p>
        </p:txBody>
      </p:sp>
      <p:pic>
        <p:nvPicPr>
          <p:cNvPr id="3" name="Image 0" descr="preencoded.png"/>
          <p:cNvPicPr>
            <a:picLocks noChangeAspect="1"/>
          </p:cNvPicPr>
          <p:nvPr/>
        </p:nvPicPr>
        <p:blipFill>
          <a:blip r:embed="rId3"/>
          <a:stretch>
            <a:fillRect/>
          </a:stretch>
        </p:blipFill>
        <p:spPr>
          <a:xfrm>
            <a:off x="626031" y="1408509"/>
            <a:ext cx="13378339" cy="6777752"/>
          </a:xfrm>
          <a:prstGeom prst="rect">
            <a:avLst/>
          </a:prstGeom>
        </p:spPr>
      </p:pic>
      <p:sp>
        <p:nvSpPr>
          <p:cNvPr id="4" name="Text 1"/>
          <p:cNvSpPr/>
          <p:nvPr/>
        </p:nvSpPr>
        <p:spPr>
          <a:xfrm>
            <a:off x="626031" y="8387477"/>
            <a:ext cx="13378339" cy="286107"/>
          </a:xfrm>
          <a:prstGeom prst="rect">
            <a:avLst/>
          </a:prstGeom>
          <a:noFill/>
          <a:ln/>
        </p:spPr>
        <p:txBody>
          <a:bodyPr wrap="none" lIns="0" tIns="0" rIns="0" bIns="0" rtlCol="0" anchor="t"/>
          <a:lstStyle/>
          <a:p>
            <a:pPr marL="0" indent="0" algn="l">
              <a:lnSpc>
                <a:spcPts val="2250"/>
              </a:lnSpc>
              <a:buNone/>
            </a:pP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9114" y="772239"/>
            <a:ext cx="7618571" cy="1362075"/>
          </a:xfrm>
          <a:prstGeom prst="rect">
            <a:avLst/>
          </a:prstGeom>
          <a:noFill/>
          <a:ln/>
        </p:spPr>
        <p:txBody>
          <a:bodyPr wrap="square" lIns="0" tIns="0" rIns="0" bIns="0" rtlCol="0" anchor="t"/>
          <a:lstStyle/>
          <a:p>
            <a:pPr marL="0" indent="0" algn="l">
              <a:lnSpc>
                <a:spcPts val="5350"/>
              </a:lnSpc>
              <a:buNone/>
            </a:pPr>
            <a:r>
              <a:rPr lang="en-US" sz="4250" dirty="0">
                <a:solidFill>
                  <a:srgbClr val="3257B8"/>
                </a:solidFill>
                <a:latin typeface="Roboto Slab" pitchFamily="34" charset="0"/>
                <a:ea typeface="Roboto Slab" pitchFamily="34" charset="-122"/>
                <a:cs typeface="Roboto Slab" pitchFamily="34" charset="-120"/>
              </a:rPr>
              <a:t>Documentation &amp; Assumptions</a:t>
            </a:r>
            <a:endParaRPr lang="en-US" sz="4250" dirty="0"/>
          </a:p>
        </p:txBody>
      </p:sp>
      <p:pic>
        <p:nvPicPr>
          <p:cNvPr id="4" name="Image 1" descr="preencoded.png"/>
          <p:cNvPicPr>
            <a:picLocks noChangeAspect="1"/>
          </p:cNvPicPr>
          <p:nvPr/>
        </p:nvPicPr>
        <p:blipFill>
          <a:blip r:embed="rId4"/>
          <a:stretch>
            <a:fillRect/>
          </a:stretch>
        </p:blipFill>
        <p:spPr>
          <a:xfrm>
            <a:off x="6249114" y="2461141"/>
            <a:ext cx="544830" cy="544830"/>
          </a:xfrm>
          <a:prstGeom prst="rect">
            <a:avLst/>
          </a:prstGeom>
        </p:spPr>
      </p:pic>
      <p:sp>
        <p:nvSpPr>
          <p:cNvPr id="5" name="Text 1"/>
          <p:cNvSpPr/>
          <p:nvPr/>
        </p:nvSpPr>
        <p:spPr>
          <a:xfrm>
            <a:off x="6249114" y="3223855"/>
            <a:ext cx="2357914" cy="340519"/>
          </a:xfrm>
          <a:prstGeom prst="rect">
            <a:avLst/>
          </a:prstGeom>
          <a:noFill/>
          <a:ln/>
        </p:spPr>
        <p:txBody>
          <a:bodyPr wrap="none" lIns="0" tIns="0" rIns="0" bIns="0" rtlCol="0" anchor="t"/>
          <a:lstStyle/>
          <a:p>
            <a:pPr marL="0" indent="0" algn="l">
              <a:lnSpc>
                <a:spcPts val="2650"/>
              </a:lnSpc>
              <a:buNone/>
            </a:pPr>
            <a:r>
              <a:rPr lang="en-US" sz="2100" dirty="0">
                <a:solidFill>
                  <a:srgbClr val="15213F"/>
                </a:solidFill>
                <a:latin typeface="Roboto Slab" pitchFamily="34" charset="0"/>
                <a:ea typeface="Roboto Slab" pitchFamily="34" charset="-122"/>
                <a:cs typeface="Roboto Slab" pitchFamily="34" charset="-120"/>
              </a:rPr>
              <a:t>Documentation</a:t>
            </a:r>
            <a:endParaRPr lang="en-US" sz="2100" dirty="0"/>
          </a:p>
        </p:txBody>
      </p:sp>
      <p:sp>
        <p:nvSpPr>
          <p:cNvPr id="6" name="Text 2"/>
          <p:cNvSpPr/>
          <p:nvPr/>
        </p:nvSpPr>
        <p:spPr>
          <a:xfrm>
            <a:off x="6249114" y="3695105"/>
            <a:ext cx="2357914" cy="1046202"/>
          </a:xfrm>
          <a:prstGeom prst="rect">
            <a:avLst/>
          </a:prstGeom>
          <a:noFill/>
          <a:ln/>
        </p:spPr>
        <p:txBody>
          <a:bodyPr wrap="square" lIns="0" tIns="0" rIns="0" bIns="0" rtlCol="0" anchor="t"/>
          <a:lstStyle/>
          <a:p>
            <a:pPr marL="0" indent="0" algn="l">
              <a:lnSpc>
                <a:spcPts val="2700"/>
              </a:lnSpc>
              <a:buNone/>
            </a:pPr>
            <a:r>
              <a:rPr lang="en-US" sz="1700" dirty="0">
                <a:solidFill>
                  <a:srgbClr val="15213F"/>
                </a:solidFill>
                <a:latin typeface="Roboto" pitchFamily="34" charset="0"/>
                <a:ea typeface="Roboto" pitchFamily="34" charset="-122"/>
                <a:cs typeface="Roboto" pitchFamily="34" charset="-120"/>
              </a:rPr>
              <a:t>Comprehensive entity descriptions provided in previous slides</a:t>
            </a:r>
            <a:endParaRPr lang="en-US" sz="1700" dirty="0"/>
          </a:p>
        </p:txBody>
      </p:sp>
      <p:pic>
        <p:nvPicPr>
          <p:cNvPr id="7" name="Image 2" descr="preencoded.png"/>
          <p:cNvPicPr>
            <a:picLocks noChangeAspect="1"/>
          </p:cNvPicPr>
          <p:nvPr/>
        </p:nvPicPr>
        <p:blipFill>
          <a:blip r:embed="rId5"/>
          <a:stretch>
            <a:fillRect/>
          </a:stretch>
        </p:blipFill>
        <p:spPr>
          <a:xfrm>
            <a:off x="8879443" y="2461141"/>
            <a:ext cx="544830" cy="544830"/>
          </a:xfrm>
          <a:prstGeom prst="rect">
            <a:avLst/>
          </a:prstGeom>
        </p:spPr>
      </p:pic>
      <p:sp>
        <p:nvSpPr>
          <p:cNvPr id="8" name="Text 3"/>
          <p:cNvSpPr/>
          <p:nvPr/>
        </p:nvSpPr>
        <p:spPr>
          <a:xfrm>
            <a:off x="8879443" y="3223855"/>
            <a:ext cx="2357914" cy="340519"/>
          </a:xfrm>
          <a:prstGeom prst="rect">
            <a:avLst/>
          </a:prstGeom>
          <a:noFill/>
          <a:ln/>
        </p:spPr>
        <p:txBody>
          <a:bodyPr wrap="none" lIns="0" tIns="0" rIns="0" bIns="0" rtlCol="0" anchor="t"/>
          <a:lstStyle/>
          <a:p>
            <a:pPr marL="0" indent="0" algn="l">
              <a:lnSpc>
                <a:spcPts val="2650"/>
              </a:lnSpc>
              <a:buNone/>
            </a:pPr>
            <a:r>
              <a:rPr lang="en-US" sz="2100" dirty="0">
                <a:solidFill>
                  <a:srgbClr val="15213F"/>
                </a:solidFill>
                <a:latin typeface="Roboto Slab" pitchFamily="34" charset="0"/>
                <a:ea typeface="Roboto Slab" pitchFamily="34" charset="-122"/>
                <a:cs typeface="Roboto Slab" pitchFamily="34" charset="-120"/>
              </a:rPr>
              <a:t>Assumptions</a:t>
            </a:r>
            <a:endParaRPr lang="en-US" sz="2100" dirty="0"/>
          </a:p>
        </p:txBody>
      </p:sp>
      <p:sp>
        <p:nvSpPr>
          <p:cNvPr id="9" name="Text 4"/>
          <p:cNvSpPr/>
          <p:nvPr/>
        </p:nvSpPr>
        <p:spPr>
          <a:xfrm>
            <a:off x="8879443" y="3695105"/>
            <a:ext cx="2357914" cy="1046202"/>
          </a:xfrm>
          <a:prstGeom prst="rect">
            <a:avLst/>
          </a:prstGeom>
          <a:noFill/>
          <a:ln/>
        </p:spPr>
        <p:txBody>
          <a:bodyPr wrap="square" lIns="0" tIns="0" rIns="0" bIns="0" rtlCol="0" anchor="t"/>
          <a:lstStyle/>
          <a:p>
            <a:pPr marL="0" indent="0" algn="l">
              <a:lnSpc>
                <a:spcPts val="2700"/>
              </a:lnSpc>
              <a:buNone/>
            </a:pPr>
            <a:r>
              <a:rPr lang="en-US" sz="1700" dirty="0">
                <a:solidFill>
                  <a:srgbClr val="15213F"/>
                </a:solidFill>
                <a:latin typeface="Roboto" pitchFamily="34" charset="0"/>
                <a:ea typeface="Roboto" pitchFamily="34" charset="-122"/>
                <a:cs typeface="Roboto" pitchFamily="34" charset="-120"/>
              </a:rPr>
              <a:t>Shrinkage limited to theft, damage, and inventory errors</a:t>
            </a:r>
            <a:endParaRPr lang="en-US" sz="1700" dirty="0"/>
          </a:p>
        </p:txBody>
      </p:sp>
      <p:pic>
        <p:nvPicPr>
          <p:cNvPr id="10" name="Image 3" descr="preencoded.png"/>
          <p:cNvPicPr>
            <a:picLocks noChangeAspect="1"/>
          </p:cNvPicPr>
          <p:nvPr/>
        </p:nvPicPr>
        <p:blipFill>
          <a:blip r:embed="rId6"/>
          <a:stretch>
            <a:fillRect/>
          </a:stretch>
        </p:blipFill>
        <p:spPr>
          <a:xfrm>
            <a:off x="11509772" y="2461141"/>
            <a:ext cx="544830" cy="544830"/>
          </a:xfrm>
          <a:prstGeom prst="rect">
            <a:avLst/>
          </a:prstGeom>
        </p:spPr>
      </p:pic>
      <p:sp>
        <p:nvSpPr>
          <p:cNvPr id="11" name="Text 5"/>
          <p:cNvSpPr/>
          <p:nvPr/>
        </p:nvSpPr>
        <p:spPr>
          <a:xfrm>
            <a:off x="11509772" y="3223855"/>
            <a:ext cx="2357914" cy="340519"/>
          </a:xfrm>
          <a:prstGeom prst="rect">
            <a:avLst/>
          </a:prstGeom>
          <a:noFill/>
          <a:ln/>
        </p:spPr>
        <p:txBody>
          <a:bodyPr wrap="none" lIns="0" tIns="0" rIns="0" bIns="0" rtlCol="0" anchor="t"/>
          <a:lstStyle/>
          <a:p>
            <a:pPr marL="0" indent="0" algn="l">
              <a:lnSpc>
                <a:spcPts val="2650"/>
              </a:lnSpc>
              <a:buNone/>
            </a:pPr>
            <a:r>
              <a:rPr lang="en-US" sz="2100" dirty="0">
                <a:solidFill>
                  <a:srgbClr val="15213F"/>
                </a:solidFill>
                <a:latin typeface="Roboto Slab" pitchFamily="34" charset="0"/>
                <a:ea typeface="Roboto Slab" pitchFamily="34" charset="-122"/>
                <a:cs typeface="Roboto Slab" pitchFamily="34" charset="-120"/>
              </a:rPr>
              <a:t>Field Naming</a:t>
            </a:r>
            <a:endParaRPr lang="en-US" sz="2100" dirty="0"/>
          </a:p>
        </p:txBody>
      </p:sp>
      <p:sp>
        <p:nvSpPr>
          <p:cNvPr id="12" name="Text 6"/>
          <p:cNvSpPr/>
          <p:nvPr/>
        </p:nvSpPr>
        <p:spPr>
          <a:xfrm>
            <a:off x="11509772" y="3695105"/>
            <a:ext cx="2357914" cy="1046202"/>
          </a:xfrm>
          <a:prstGeom prst="rect">
            <a:avLst/>
          </a:prstGeom>
          <a:noFill/>
          <a:ln/>
        </p:spPr>
        <p:txBody>
          <a:bodyPr wrap="square" lIns="0" tIns="0" rIns="0" bIns="0" rtlCol="0" anchor="t"/>
          <a:lstStyle/>
          <a:p>
            <a:pPr marL="0" indent="0" algn="l">
              <a:lnSpc>
                <a:spcPts val="2700"/>
              </a:lnSpc>
              <a:buNone/>
            </a:pPr>
            <a:r>
              <a:rPr lang="en-US" sz="1700" dirty="0">
                <a:solidFill>
                  <a:srgbClr val="15213F"/>
                </a:solidFill>
                <a:latin typeface="Roboto" pitchFamily="34" charset="0"/>
                <a:ea typeface="Roboto" pitchFamily="34" charset="-122"/>
                <a:cs typeface="Roboto" pitchFamily="34" charset="-120"/>
              </a:rPr>
              <a:t>Clear, descriptive names for user and developer understanding</a:t>
            </a:r>
            <a:endParaRPr lang="en-US" sz="1700" dirty="0"/>
          </a:p>
        </p:txBody>
      </p:sp>
      <p:pic>
        <p:nvPicPr>
          <p:cNvPr id="13" name="Image 4" descr="preencoded.png"/>
          <p:cNvPicPr>
            <a:picLocks noChangeAspect="1"/>
          </p:cNvPicPr>
          <p:nvPr/>
        </p:nvPicPr>
        <p:blipFill>
          <a:blip r:embed="rId7"/>
          <a:stretch>
            <a:fillRect/>
          </a:stretch>
        </p:blipFill>
        <p:spPr>
          <a:xfrm>
            <a:off x="6249114" y="5177195"/>
            <a:ext cx="544830" cy="544830"/>
          </a:xfrm>
          <a:prstGeom prst="rect">
            <a:avLst/>
          </a:prstGeom>
        </p:spPr>
      </p:pic>
      <p:sp>
        <p:nvSpPr>
          <p:cNvPr id="14" name="Text 7"/>
          <p:cNvSpPr/>
          <p:nvPr/>
        </p:nvSpPr>
        <p:spPr>
          <a:xfrm>
            <a:off x="6249114" y="5939909"/>
            <a:ext cx="2357914" cy="340519"/>
          </a:xfrm>
          <a:prstGeom prst="rect">
            <a:avLst/>
          </a:prstGeom>
          <a:noFill/>
          <a:ln/>
        </p:spPr>
        <p:txBody>
          <a:bodyPr wrap="none" lIns="0" tIns="0" rIns="0" bIns="0" rtlCol="0" anchor="t"/>
          <a:lstStyle/>
          <a:p>
            <a:pPr marL="0" indent="0" algn="l">
              <a:lnSpc>
                <a:spcPts val="2650"/>
              </a:lnSpc>
              <a:buNone/>
            </a:pPr>
            <a:r>
              <a:rPr lang="en-US" sz="2100" dirty="0">
                <a:solidFill>
                  <a:srgbClr val="15213F"/>
                </a:solidFill>
                <a:latin typeface="Roboto Slab" pitchFamily="34" charset="0"/>
                <a:ea typeface="Roboto Slab" pitchFamily="34" charset="-122"/>
                <a:cs typeface="Roboto Slab" pitchFamily="34" charset="-120"/>
              </a:rPr>
              <a:t>Limitations</a:t>
            </a:r>
            <a:endParaRPr lang="en-US" sz="2100" dirty="0"/>
          </a:p>
        </p:txBody>
      </p:sp>
      <p:sp>
        <p:nvSpPr>
          <p:cNvPr id="15" name="Text 8"/>
          <p:cNvSpPr/>
          <p:nvPr/>
        </p:nvSpPr>
        <p:spPr>
          <a:xfrm>
            <a:off x="6249114" y="6411158"/>
            <a:ext cx="2357914" cy="1046202"/>
          </a:xfrm>
          <a:prstGeom prst="rect">
            <a:avLst/>
          </a:prstGeom>
          <a:noFill/>
          <a:ln/>
        </p:spPr>
        <p:txBody>
          <a:bodyPr wrap="square" lIns="0" tIns="0" rIns="0" bIns="0" rtlCol="0" anchor="t"/>
          <a:lstStyle/>
          <a:p>
            <a:pPr marL="0" indent="0" algn="l">
              <a:lnSpc>
                <a:spcPts val="2700"/>
              </a:lnSpc>
              <a:buNone/>
            </a:pPr>
            <a:r>
              <a:rPr lang="en-US" sz="1700" dirty="0">
                <a:solidFill>
                  <a:srgbClr val="15213F"/>
                </a:solidFill>
                <a:latin typeface="Roboto" pitchFamily="34" charset="0"/>
                <a:ea typeface="Roboto" pitchFamily="34" charset="-122"/>
                <a:cs typeface="Roboto" pitchFamily="34" charset="-120"/>
              </a:rPr>
              <a:t>Loss prevention cost measures not currently tracked</a:t>
            </a:r>
            <a:endParaRPr lang="en-US" sz="1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BFCFE">
              <a:alpha val="85000"/>
            </a:srgbClr>
          </a:solidFill>
          <a:ln/>
        </p:spPr>
      </p:sp>
      <p:sp>
        <p:nvSpPr>
          <p:cNvPr id="4" name="Text 1"/>
          <p:cNvSpPr/>
          <p:nvPr/>
        </p:nvSpPr>
        <p:spPr>
          <a:xfrm>
            <a:off x="793790" y="340887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Thank You</a:t>
            </a:r>
            <a:endParaRPr lang="en-US" sz="4450" dirty="0"/>
          </a:p>
        </p:txBody>
      </p:sp>
      <p:sp>
        <p:nvSpPr>
          <p:cNvPr id="5" name="Text 2"/>
          <p:cNvSpPr/>
          <p:nvPr/>
        </p:nvSpPr>
        <p:spPr>
          <a:xfrm>
            <a:off x="793790" y="445781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Database design by Avi Malik, Ankush Handa, and Meet Chirag</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7123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Khush-Mart: Mission &amp; Challenge</a:t>
            </a:r>
            <a:endParaRPr lang="en-US" sz="4450" dirty="0"/>
          </a:p>
        </p:txBody>
      </p:sp>
      <p:sp>
        <p:nvSpPr>
          <p:cNvPr id="4" name="Shape 1"/>
          <p:cNvSpPr/>
          <p:nvPr/>
        </p:nvSpPr>
        <p:spPr>
          <a:xfrm>
            <a:off x="793790" y="3028950"/>
            <a:ext cx="3664863" cy="2032754"/>
          </a:xfrm>
          <a:prstGeom prst="roundRect">
            <a:avLst>
              <a:gd name="adj" fmla="val 1674"/>
            </a:avLst>
          </a:prstGeom>
          <a:solidFill>
            <a:srgbClr val="E9ECF2"/>
          </a:solidFill>
          <a:ln/>
        </p:spPr>
      </p:sp>
      <p:sp>
        <p:nvSpPr>
          <p:cNvPr id="5" name="Text 2"/>
          <p:cNvSpPr/>
          <p:nvPr/>
        </p:nvSpPr>
        <p:spPr>
          <a:xfrm>
            <a:off x="1020604" y="32557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Organization</a:t>
            </a:r>
            <a:endParaRPr lang="en-US" sz="2200" dirty="0"/>
          </a:p>
        </p:txBody>
      </p:sp>
      <p:sp>
        <p:nvSpPr>
          <p:cNvPr id="6" name="Text 3"/>
          <p:cNvSpPr/>
          <p:nvPr/>
        </p:nvSpPr>
        <p:spPr>
          <a:xfrm>
            <a:off x="1020604" y="3746183"/>
            <a:ext cx="3211235" cy="1088708"/>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Khush-Mart: A hypothetical retail chain.</a:t>
            </a:r>
            <a:endParaRPr lang="en-US" sz="1750" dirty="0"/>
          </a:p>
        </p:txBody>
      </p:sp>
      <p:sp>
        <p:nvSpPr>
          <p:cNvPr id="7" name="Shape 4"/>
          <p:cNvSpPr/>
          <p:nvPr/>
        </p:nvSpPr>
        <p:spPr>
          <a:xfrm>
            <a:off x="4685467" y="3028950"/>
            <a:ext cx="3664863" cy="2032754"/>
          </a:xfrm>
          <a:prstGeom prst="roundRect">
            <a:avLst>
              <a:gd name="adj" fmla="val 1674"/>
            </a:avLst>
          </a:prstGeom>
          <a:solidFill>
            <a:srgbClr val="E9ECF2"/>
          </a:solidFill>
          <a:ln/>
        </p:spPr>
      </p:sp>
      <p:sp>
        <p:nvSpPr>
          <p:cNvPr id="8" name="Text 5"/>
          <p:cNvSpPr/>
          <p:nvPr/>
        </p:nvSpPr>
        <p:spPr>
          <a:xfrm>
            <a:off x="4912281" y="32557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Mission</a:t>
            </a:r>
            <a:endParaRPr lang="en-US" sz="2200" dirty="0"/>
          </a:p>
        </p:txBody>
      </p:sp>
      <p:sp>
        <p:nvSpPr>
          <p:cNvPr id="9" name="Text 6"/>
          <p:cNvSpPr/>
          <p:nvPr/>
        </p:nvSpPr>
        <p:spPr>
          <a:xfrm>
            <a:off x="4912281" y="3746183"/>
            <a:ext cx="3211235" cy="1088708"/>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Reduce inventory losses by implementing an improved database system. </a:t>
            </a:r>
            <a:endParaRPr lang="en-US" sz="1750" dirty="0"/>
          </a:p>
        </p:txBody>
      </p:sp>
      <p:sp>
        <p:nvSpPr>
          <p:cNvPr id="10" name="Shape 7"/>
          <p:cNvSpPr/>
          <p:nvPr/>
        </p:nvSpPr>
        <p:spPr>
          <a:xfrm>
            <a:off x="793790" y="5288518"/>
            <a:ext cx="7556421" cy="1669852"/>
          </a:xfrm>
          <a:prstGeom prst="roundRect">
            <a:avLst>
              <a:gd name="adj" fmla="val 2038"/>
            </a:avLst>
          </a:prstGeom>
          <a:solidFill>
            <a:srgbClr val="E9ECF2"/>
          </a:solidFill>
          <a:ln/>
        </p:spPr>
      </p:sp>
      <p:sp>
        <p:nvSpPr>
          <p:cNvPr id="11" name="Text 8"/>
          <p:cNvSpPr/>
          <p:nvPr/>
        </p:nvSpPr>
        <p:spPr>
          <a:xfrm>
            <a:off x="1020604" y="55153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Challenge</a:t>
            </a:r>
            <a:endParaRPr lang="en-US" sz="2200" dirty="0"/>
          </a:p>
        </p:txBody>
      </p:sp>
      <p:sp>
        <p:nvSpPr>
          <p:cNvPr id="12" name="Text 9"/>
          <p:cNvSpPr/>
          <p:nvPr/>
        </p:nvSpPr>
        <p:spPr>
          <a:xfrm>
            <a:off x="1020604" y="6005751"/>
            <a:ext cx="7102793"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Control retail shrinkage that impacts profitability and operational efficiency.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10226"/>
            <a:ext cx="7431881" cy="708779"/>
          </a:xfrm>
          <a:prstGeom prst="rect">
            <a:avLst/>
          </a:prstGeom>
          <a:noFill/>
          <a:ln/>
        </p:spPr>
        <p:txBody>
          <a:bodyPr wrap="non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Shrinkage Control Objective</a:t>
            </a:r>
            <a:endParaRPr lang="en-US" sz="4450" dirty="0"/>
          </a:p>
        </p:txBody>
      </p:sp>
      <p:sp>
        <p:nvSpPr>
          <p:cNvPr id="4" name="Text 1"/>
          <p:cNvSpPr/>
          <p:nvPr/>
        </p:nvSpPr>
        <p:spPr>
          <a:xfrm>
            <a:off x="793790" y="285916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KUSH-MART AIMS TO CONTROL SHRINKAGE TO UNDER 1.5% OF TOTAL SALES VOLUME</a:t>
            </a:r>
            <a:endParaRPr lang="en-US" sz="1750" dirty="0"/>
          </a:p>
        </p:txBody>
      </p:sp>
      <p:pic>
        <p:nvPicPr>
          <p:cNvPr id="5" name="Image 1" descr="preencoded.png"/>
          <p:cNvPicPr>
            <a:picLocks noChangeAspect="1"/>
          </p:cNvPicPr>
          <p:nvPr/>
        </p:nvPicPr>
        <p:blipFill>
          <a:blip r:embed="rId4"/>
          <a:stretch>
            <a:fillRect/>
          </a:stretch>
        </p:blipFill>
        <p:spPr>
          <a:xfrm>
            <a:off x="793790" y="4203025"/>
            <a:ext cx="7556421" cy="15982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49221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Entity Identification</a:t>
            </a:r>
            <a:endParaRPr lang="en-US" sz="4450" dirty="0"/>
          </a:p>
        </p:txBody>
      </p:sp>
      <p:pic>
        <p:nvPicPr>
          <p:cNvPr id="3" name="Image 0" descr="preencoded.png"/>
          <p:cNvPicPr>
            <a:picLocks noChangeAspect="1"/>
          </p:cNvPicPr>
          <p:nvPr/>
        </p:nvPicPr>
        <p:blipFill>
          <a:blip r:embed="rId3"/>
          <a:stretch>
            <a:fillRect/>
          </a:stretch>
        </p:blipFill>
        <p:spPr>
          <a:xfrm>
            <a:off x="793790" y="2654617"/>
            <a:ext cx="1134070" cy="1360884"/>
          </a:xfrm>
          <a:prstGeom prst="rect">
            <a:avLst/>
          </a:prstGeom>
        </p:spPr>
      </p:pic>
      <p:sp>
        <p:nvSpPr>
          <p:cNvPr id="4" name="Text 1"/>
          <p:cNvSpPr/>
          <p:nvPr/>
        </p:nvSpPr>
        <p:spPr>
          <a:xfrm>
            <a:off x="2268022" y="2881432"/>
            <a:ext cx="11568589"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EMPLOYEE_TABLE, PRODUCT_TABLE, CUSTOMER_TABLE, and SUPPLIER_TABLE form the foundation of our database system</a:t>
            </a:r>
            <a:endParaRPr lang="en-US" sz="1750" dirty="0"/>
          </a:p>
        </p:txBody>
      </p:sp>
      <p:pic>
        <p:nvPicPr>
          <p:cNvPr id="5" name="Image 1" descr="preencoded.png"/>
          <p:cNvPicPr>
            <a:picLocks noChangeAspect="1"/>
          </p:cNvPicPr>
          <p:nvPr/>
        </p:nvPicPr>
        <p:blipFill>
          <a:blip r:embed="rId4"/>
          <a:stretch>
            <a:fillRect/>
          </a:stretch>
        </p:blipFill>
        <p:spPr>
          <a:xfrm>
            <a:off x="793790" y="4015502"/>
            <a:ext cx="1134070" cy="1360884"/>
          </a:xfrm>
          <a:prstGeom prst="rect">
            <a:avLst/>
          </a:prstGeom>
        </p:spPr>
      </p:pic>
      <p:sp>
        <p:nvSpPr>
          <p:cNvPr id="6" name="Text 2"/>
          <p:cNvSpPr/>
          <p:nvPr/>
        </p:nvSpPr>
        <p:spPr>
          <a:xfrm>
            <a:off x="2268022" y="4242316"/>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SALES_TABLE, INVENTORY_TABLE, and PRODUCT_RETURNS track business operations</a:t>
            </a:r>
            <a:endParaRPr lang="en-US" sz="1750" dirty="0"/>
          </a:p>
        </p:txBody>
      </p:sp>
      <p:pic>
        <p:nvPicPr>
          <p:cNvPr id="7" name="Image 2" descr="preencoded.png"/>
          <p:cNvPicPr>
            <a:picLocks noChangeAspect="1"/>
          </p:cNvPicPr>
          <p:nvPr/>
        </p:nvPicPr>
        <p:blipFill>
          <a:blip r:embed="rId5"/>
          <a:stretch>
            <a:fillRect/>
          </a:stretch>
        </p:blipFill>
        <p:spPr>
          <a:xfrm>
            <a:off x="793790" y="5376386"/>
            <a:ext cx="1134070" cy="1360884"/>
          </a:xfrm>
          <a:prstGeom prst="rect">
            <a:avLst/>
          </a:prstGeom>
        </p:spPr>
      </p:pic>
      <p:sp>
        <p:nvSpPr>
          <p:cNvPr id="8" name="Text 3"/>
          <p:cNvSpPr/>
          <p:nvPr/>
        </p:nvSpPr>
        <p:spPr>
          <a:xfrm>
            <a:off x="2268022" y="5603200"/>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THEFT_CASES logs reported incidents and investigation details for loss prevention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rcRect t="5004" b="5846"/>
          <a:stretch/>
        </p:blipFill>
        <p:spPr>
          <a:xfrm>
            <a:off x="1828801" y="11159"/>
            <a:ext cx="12801600" cy="8054738"/>
          </a:xfrm>
          <a:prstGeom prst="rect">
            <a:avLst/>
          </a:prstGeom>
        </p:spPr>
      </p:pic>
      <p:sp>
        <p:nvSpPr>
          <p:cNvPr id="2" name="Text 0"/>
          <p:cNvSpPr/>
          <p:nvPr/>
        </p:nvSpPr>
        <p:spPr>
          <a:xfrm>
            <a:off x="515064" y="2267662"/>
            <a:ext cx="4930497" cy="459819"/>
          </a:xfrm>
          <a:prstGeom prst="rect">
            <a:avLst/>
          </a:prstGeom>
          <a:noFill/>
          <a:ln/>
        </p:spPr>
        <p:txBody>
          <a:bodyPr wrap="none" lIns="0" tIns="0" rIns="0" bIns="0" rtlCol="0" anchor="t"/>
          <a:lstStyle/>
          <a:p>
            <a:pPr marL="0" indent="0" algn="l">
              <a:lnSpc>
                <a:spcPts val="3600"/>
              </a:lnSpc>
              <a:buNone/>
            </a:pPr>
            <a:r>
              <a:rPr lang="en-US" sz="2850" dirty="0">
                <a:solidFill>
                  <a:srgbClr val="3257B8"/>
                </a:solidFill>
                <a:latin typeface="Roboto Slab" pitchFamily="34" charset="0"/>
                <a:ea typeface="Roboto Slab" pitchFamily="34" charset="-122"/>
                <a:cs typeface="Roboto Slab" pitchFamily="34" charset="-120"/>
              </a:rPr>
              <a:t>Entity Relationship Diagram</a:t>
            </a:r>
            <a:endParaRPr lang="en-US" sz="2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114504" y="323385"/>
            <a:ext cx="14515896" cy="7767551"/>
          </a:xfrm>
          <a:prstGeom prst="rect">
            <a:avLst/>
          </a:prstGeom>
        </p:spPr>
      </p:pic>
      <p:sp>
        <p:nvSpPr>
          <p:cNvPr id="2" name="Text 0"/>
          <p:cNvSpPr/>
          <p:nvPr/>
        </p:nvSpPr>
        <p:spPr>
          <a:xfrm>
            <a:off x="491466" y="352640"/>
            <a:ext cx="5342930" cy="578168"/>
          </a:xfrm>
          <a:prstGeom prst="rect">
            <a:avLst/>
          </a:prstGeom>
          <a:noFill/>
          <a:ln/>
        </p:spPr>
        <p:txBody>
          <a:bodyPr wrap="none" lIns="0" tIns="0" rIns="0" bIns="0" rtlCol="0" anchor="t"/>
          <a:lstStyle/>
          <a:p>
            <a:pPr marL="0" indent="0" algn="l">
              <a:lnSpc>
                <a:spcPts val="4550"/>
              </a:lnSpc>
              <a:buNone/>
            </a:pPr>
            <a:r>
              <a:rPr lang="en-US" sz="3600" dirty="0">
                <a:solidFill>
                  <a:srgbClr val="3257B8"/>
                </a:solidFill>
                <a:latin typeface="Roboto Slab" pitchFamily="34" charset="0"/>
                <a:ea typeface="Roboto Slab" pitchFamily="34" charset="-122"/>
                <a:cs typeface="Roboto Slab" pitchFamily="34" charset="-120"/>
              </a:rPr>
              <a:t>Generic Tables Structure</a:t>
            </a:r>
            <a:endParaRPr lang="en-US" sz="3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11612" y="401955"/>
            <a:ext cx="4629269" cy="456843"/>
          </a:xfrm>
          <a:prstGeom prst="rect">
            <a:avLst/>
          </a:prstGeom>
          <a:noFill/>
          <a:ln/>
        </p:spPr>
        <p:txBody>
          <a:bodyPr wrap="none" lIns="0" tIns="0" rIns="0" bIns="0" rtlCol="0" anchor="t"/>
          <a:lstStyle/>
          <a:p>
            <a:pPr marL="0" indent="0" algn="l">
              <a:lnSpc>
                <a:spcPts val="3550"/>
              </a:lnSpc>
              <a:buNone/>
            </a:pPr>
            <a:r>
              <a:rPr lang="en-US" sz="2850" dirty="0">
                <a:solidFill>
                  <a:srgbClr val="3257B8"/>
                </a:solidFill>
                <a:latin typeface="Roboto Slab" pitchFamily="34" charset="0"/>
                <a:ea typeface="Roboto Slab" pitchFamily="34" charset="-122"/>
                <a:cs typeface="Roboto Slab" pitchFamily="34" charset="-120"/>
              </a:rPr>
              <a:t>Generic Tables Data View 1</a:t>
            </a:r>
            <a:endParaRPr lang="en-US" sz="2850" dirty="0"/>
          </a:p>
        </p:txBody>
      </p:sp>
      <p:pic>
        <p:nvPicPr>
          <p:cNvPr id="3" name="Image 0" descr="preencoded.png"/>
          <p:cNvPicPr>
            <a:picLocks noChangeAspect="1"/>
          </p:cNvPicPr>
          <p:nvPr/>
        </p:nvPicPr>
        <p:blipFill>
          <a:blip r:embed="rId3"/>
          <a:stretch>
            <a:fillRect/>
          </a:stretch>
        </p:blipFill>
        <p:spPr>
          <a:xfrm>
            <a:off x="310890" y="894623"/>
            <a:ext cx="12904125" cy="72234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258532" y="125112"/>
            <a:ext cx="7262455" cy="708779"/>
          </a:xfrm>
          <a:prstGeom prst="rect">
            <a:avLst/>
          </a:prstGeom>
          <a:noFill/>
          <a:ln/>
        </p:spPr>
        <p:txBody>
          <a:bodyPr wrap="none" lIns="0" tIns="0" rIns="0" bIns="0" rtlCol="0" anchor="t"/>
          <a:lstStyle/>
          <a:p>
            <a:pPr marL="0" indent="0" algn="l">
              <a:lnSpc>
                <a:spcPts val="5550"/>
              </a:lnSpc>
              <a:buNone/>
            </a:pPr>
            <a:r>
              <a:rPr lang="en-US" sz="3200" dirty="0">
                <a:solidFill>
                  <a:srgbClr val="3257B8"/>
                </a:solidFill>
                <a:latin typeface="Roboto Slab" pitchFamily="34" charset="0"/>
                <a:ea typeface="Roboto Slab" pitchFamily="34" charset="-122"/>
                <a:cs typeface="Roboto Slab" pitchFamily="34" charset="-120"/>
              </a:rPr>
              <a:t>Generic Tables Data View 2</a:t>
            </a:r>
            <a:endParaRPr lang="en-US" sz="3200" dirty="0"/>
          </a:p>
        </p:txBody>
      </p:sp>
      <p:pic>
        <p:nvPicPr>
          <p:cNvPr id="3" name="Image 0" descr="preencoded.png"/>
          <p:cNvPicPr>
            <a:picLocks noChangeAspect="1"/>
          </p:cNvPicPr>
          <p:nvPr/>
        </p:nvPicPr>
        <p:blipFill>
          <a:blip r:embed="rId3"/>
          <a:stretch>
            <a:fillRect/>
          </a:stretch>
        </p:blipFill>
        <p:spPr>
          <a:xfrm>
            <a:off x="258532" y="1326995"/>
            <a:ext cx="14103353" cy="4795025"/>
          </a:xfrm>
          <a:prstGeom prst="rect">
            <a:avLst/>
          </a:prstGeom>
        </p:spPr>
      </p:pic>
      <p:sp>
        <p:nvSpPr>
          <p:cNvPr id="4" name="Text 1"/>
          <p:cNvSpPr/>
          <p:nvPr/>
        </p:nvSpPr>
        <p:spPr>
          <a:xfrm>
            <a:off x="637673" y="6629537"/>
            <a:ext cx="13042821" cy="892098"/>
          </a:xfrm>
          <a:prstGeom prst="rect">
            <a:avLst/>
          </a:prstGeom>
          <a:noFill/>
          <a:ln/>
        </p:spPr>
        <p:txBody>
          <a:bodyPr wrap="square" lIns="0" tIns="0" rIns="0" bIns="0" rtlCol="0" anchor="t"/>
          <a:lstStyle/>
          <a:p>
            <a:pPr marL="0" indent="0" algn="l">
              <a:lnSpc>
                <a:spcPts val="2850"/>
              </a:lnSpc>
              <a:buNone/>
            </a:pPr>
            <a:r>
              <a:rPr lang="en-US" sz="1600" dirty="0">
                <a:solidFill>
                  <a:srgbClr val="15213F"/>
                </a:solidFill>
                <a:latin typeface="Roboto" pitchFamily="34" charset="0"/>
                <a:ea typeface="Roboto" pitchFamily="34" charset="-122"/>
                <a:cs typeface="Roboto" pitchFamily="34" charset="-120"/>
              </a:rPr>
              <a:t>This view presents additional sample data from our core tables, focusing on product and inventory records with essential attributes. The structured format allows for efficient tracking of merchandise movement throughout the supply chain.</a:t>
            </a:r>
            <a:endParaRPr lang="en-US" sz="1600" dirty="0"/>
          </a:p>
        </p:txBody>
      </p:sp>
      <p:sp>
        <p:nvSpPr>
          <p:cNvPr id="5" name="Text 2"/>
          <p:cNvSpPr/>
          <p:nvPr/>
        </p:nvSpPr>
        <p:spPr>
          <a:xfrm>
            <a:off x="793790" y="6858000"/>
            <a:ext cx="13042821" cy="435173"/>
          </a:xfrm>
          <a:prstGeom prst="rect">
            <a:avLst/>
          </a:prstGeom>
          <a:noFill/>
          <a:ln/>
        </p:spPr>
        <p:txBody>
          <a:bodyPr wrap="square" lIns="0" tIns="0" rIns="0" bIns="0" rtlCol="0" anchor="t"/>
          <a:lstStyle/>
          <a:p>
            <a:pPr marL="0" indent="0" algn="l">
              <a:lnSpc>
                <a:spcPts val="2850"/>
              </a:lnSpc>
              <a:buNone/>
            </a:pP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92105" y="380048"/>
            <a:ext cx="8958858" cy="678656"/>
          </a:xfrm>
          <a:prstGeom prst="rect">
            <a:avLst/>
          </a:prstGeom>
          <a:noFill/>
          <a:ln/>
        </p:spPr>
        <p:txBody>
          <a:bodyPr wrap="none" lIns="0" tIns="0" rIns="0" bIns="0" rtlCol="0" anchor="t"/>
          <a:lstStyle/>
          <a:p>
            <a:pPr marL="0" indent="0" algn="l">
              <a:lnSpc>
                <a:spcPts val="5300"/>
              </a:lnSpc>
              <a:buNone/>
            </a:pPr>
            <a:r>
              <a:rPr lang="en-US" sz="3600" dirty="0">
                <a:solidFill>
                  <a:srgbClr val="3257B8"/>
                </a:solidFill>
                <a:latin typeface="Roboto Slab" pitchFamily="34" charset="0"/>
                <a:ea typeface="Roboto Slab" pitchFamily="34" charset="-122"/>
                <a:cs typeface="Roboto Slab" pitchFamily="34" charset="-120"/>
              </a:rPr>
              <a:t>Specialized Loss Prevention Tables</a:t>
            </a:r>
            <a:endParaRPr lang="en-US" sz="3600" dirty="0"/>
          </a:p>
        </p:txBody>
      </p:sp>
      <p:pic>
        <p:nvPicPr>
          <p:cNvPr id="3" name="Image 0" descr="preencoded.png"/>
          <p:cNvPicPr>
            <a:picLocks noChangeAspect="1"/>
          </p:cNvPicPr>
          <p:nvPr/>
        </p:nvPicPr>
        <p:blipFill>
          <a:blip r:embed="rId3"/>
          <a:stretch>
            <a:fillRect/>
          </a:stretch>
        </p:blipFill>
        <p:spPr>
          <a:xfrm>
            <a:off x="55665" y="1058704"/>
            <a:ext cx="14327594" cy="5431306"/>
          </a:xfrm>
          <a:prstGeom prst="rect">
            <a:avLst/>
          </a:prstGeom>
        </p:spPr>
      </p:pic>
      <p:sp>
        <p:nvSpPr>
          <p:cNvPr id="5" name="Text 2"/>
          <p:cNvSpPr/>
          <p:nvPr/>
        </p:nvSpPr>
        <p:spPr>
          <a:xfrm>
            <a:off x="916212" y="6791563"/>
            <a:ext cx="13110210" cy="694849"/>
          </a:xfrm>
          <a:prstGeom prst="rect">
            <a:avLst/>
          </a:prstGeom>
          <a:noFill/>
          <a:ln/>
        </p:spPr>
        <p:txBody>
          <a:bodyPr wrap="square" lIns="0" tIns="0" rIns="0" bIns="0" rtlCol="0" anchor="t"/>
          <a:lstStyle/>
          <a:p>
            <a:pPr marL="0" indent="0" algn="l">
              <a:lnSpc>
                <a:spcPts val="2700"/>
              </a:lnSpc>
              <a:buNone/>
            </a:pPr>
            <a:r>
              <a:rPr lang="en-US" sz="1400" dirty="0">
                <a:solidFill>
                  <a:srgbClr val="15213F"/>
                </a:solidFill>
                <a:latin typeface="Roboto" pitchFamily="34" charset="0"/>
                <a:ea typeface="Roboto" pitchFamily="34" charset="-122"/>
                <a:cs typeface="Roboto" pitchFamily="34" charset="-120"/>
              </a:rPr>
              <a:t>These tables enable Khush-Mart to implement proactive prevention measures through data pattern recognition, allowing management to identify potential issues before significant losses occur.</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TotalTime>
  <Words>320</Words>
  <Application>Microsoft Office PowerPoint</Application>
  <PresentationFormat>Custom</PresentationFormat>
  <Paragraphs>53</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Roboto Slab</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avi malik</cp:lastModifiedBy>
  <cp:revision>3</cp:revision>
  <dcterms:created xsi:type="dcterms:W3CDTF">2025-06-02T07:50:38Z</dcterms:created>
  <dcterms:modified xsi:type="dcterms:W3CDTF">2025-06-02T15:34:56Z</dcterms:modified>
</cp:coreProperties>
</file>